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0" r:id="rId8"/>
    <p:sldId id="262" r:id="rId9"/>
    <p:sldId id="263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9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4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1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4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4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4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8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4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3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92701" y="1113101"/>
            <a:ext cx="4552413" cy="3966976"/>
            <a:chOff x="2292701" y="1113101"/>
            <a:chExt cx="4552413" cy="3966976"/>
          </a:xfrm>
        </p:grpSpPr>
        <p:sp>
          <p:nvSpPr>
            <p:cNvPr id="4" name="Oval 3"/>
            <p:cNvSpPr/>
            <p:nvPr/>
          </p:nvSpPr>
          <p:spPr>
            <a:xfrm>
              <a:off x="3694713" y="3150104"/>
              <a:ext cx="1187585" cy="11876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292701" y="4337780"/>
              <a:ext cx="4552413" cy="7422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4288509" y="3710943"/>
              <a:ext cx="1979310" cy="65982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288509" y="3710943"/>
              <a:ext cx="1979310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288509" y="3710943"/>
              <a:ext cx="0" cy="65982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4288509" y="3051123"/>
              <a:ext cx="0" cy="659820"/>
            </a:xfrm>
            <a:prstGeom prst="straightConnector1">
              <a:avLst/>
            </a:prstGeom>
            <a:ln w="5715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152463" y="3710943"/>
              <a:ext cx="1119548" cy="16504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032844" y="2259348"/>
              <a:ext cx="51956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6600"/>
                  </a:solidFill>
                  <a:latin typeface="Times New Roman"/>
                  <a:cs typeface="Times New Roman"/>
                </a:rPr>
                <a:t>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3921" y="2967234"/>
              <a:ext cx="1298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F</a:t>
              </a:r>
              <a:r>
                <a:rPr lang="en-US" sz="4000" baseline="-25000" dirty="0" err="1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f</a:t>
              </a:r>
              <a:endParaRPr lang="en-US" sz="4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68896" y="3187723"/>
              <a:ext cx="1298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Fsinθ</a:t>
              </a:r>
              <a:endParaRPr lang="en-US" sz="2800" dirty="0" smtClean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52463" y="3750387"/>
              <a:ext cx="10844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Fcosθ</a:t>
              </a:r>
              <a:endParaRPr lang="en-US" sz="2800" dirty="0" smtClean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272011" y="3793429"/>
              <a:ext cx="247428" cy="148459"/>
            </a:xfrm>
            <a:custGeom>
              <a:avLst/>
              <a:gdLst>
                <a:gd name="connsiteX0" fmla="*/ 0 w 247428"/>
                <a:gd name="connsiteY0" fmla="*/ 131964 h 148459"/>
                <a:gd name="connsiteX1" fmla="*/ 82471 w 247428"/>
                <a:gd name="connsiteY1" fmla="*/ 148459 h 148459"/>
                <a:gd name="connsiteX2" fmla="*/ 214425 w 247428"/>
                <a:gd name="connsiteY2" fmla="*/ 115468 h 148459"/>
                <a:gd name="connsiteX3" fmla="*/ 247414 w 247428"/>
                <a:gd name="connsiteY3" fmla="*/ 0 h 148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28" h="148459">
                  <a:moveTo>
                    <a:pt x="0" y="131964"/>
                  </a:moveTo>
                  <a:cubicBezTo>
                    <a:pt x="27490" y="137462"/>
                    <a:pt x="54436" y="148459"/>
                    <a:pt x="82471" y="148459"/>
                  </a:cubicBezTo>
                  <a:cubicBezTo>
                    <a:pt x="122282" y="148459"/>
                    <a:pt x="175377" y="128485"/>
                    <a:pt x="214425" y="115468"/>
                  </a:cubicBezTo>
                  <a:cubicBezTo>
                    <a:pt x="249153" y="11279"/>
                    <a:pt x="247414" y="51270"/>
                    <a:pt x="247414" y="0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19439" y="3814552"/>
              <a:ext cx="6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θ</a:t>
              </a:r>
              <a:endParaRPr lang="en-US" sz="2800" dirty="0" smtClean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95652" y="3713472"/>
              <a:ext cx="468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</a:t>
              </a:r>
              <a:endParaRPr lang="en-US" sz="4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436848" y="1113101"/>
              <a:ext cx="1187585" cy="11876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030644" y="1673940"/>
              <a:ext cx="1979310" cy="65982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952944" y="1737200"/>
              <a:ext cx="468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</a:t>
              </a:r>
              <a:endParaRPr lang="en-US" sz="4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46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7" idx="0"/>
          </p:cNvCxnSpPr>
          <p:nvPr/>
        </p:nvCxnSpPr>
        <p:spPr>
          <a:xfrm flipH="1" flipV="1">
            <a:off x="357711" y="1842515"/>
            <a:ext cx="670710" cy="638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80719"/>
            <a:ext cx="205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30W LED Light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1159" y="2776227"/>
            <a:ext cx="205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30W LED Light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V="1">
            <a:off x="5829580" y="1967734"/>
            <a:ext cx="627112" cy="8084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056841" y="375658"/>
            <a:ext cx="1359304" cy="35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5422" y="226769"/>
            <a:ext cx="134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Webcam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>
            <a:off x="2222283" y="3786034"/>
            <a:ext cx="102842" cy="1091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8421" y="3416702"/>
            <a:ext cx="238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of the robots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7711" y="4472123"/>
            <a:ext cx="3058434" cy="75131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96703" y="4507900"/>
            <a:ext cx="152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m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20200" y="4465800"/>
            <a:ext cx="2325124" cy="57243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18179" y="4320428"/>
            <a:ext cx="152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1.2 m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025846" y="3953356"/>
            <a:ext cx="572339" cy="1270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26642" y="3613475"/>
            <a:ext cx="103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Robots</a:t>
            </a:r>
          </a:p>
        </p:txBody>
      </p:sp>
      <p:pic>
        <p:nvPicPr>
          <p:cNvPr id="41" name="Picture 40" descr="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1" y="4615627"/>
            <a:ext cx="5829580" cy="2242373"/>
          </a:xfrm>
          <a:prstGeom prst="rect">
            <a:avLst/>
          </a:prstGeom>
        </p:spPr>
      </p:pic>
      <p:pic>
        <p:nvPicPr>
          <p:cNvPr id="42" name="Picture 41" descr="Webc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45" y="0"/>
            <a:ext cx="381918" cy="986621"/>
          </a:xfrm>
          <a:prstGeom prst="rect">
            <a:avLst/>
          </a:prstGeom>
        </p:spPr>
      </p:pic>
      <p:pic>
        <p:nvPicPr>
          <p:cNvPr id="43" name="Picture 42" descr="Light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" y="656093"/>
            <a:ext cx="958850" cy="1054100"/>
          </a:xfrm>
          <a:prstGeom prst="rect">
            <a:avLst/>
          </a:prstGeom>
        </p:spPr>
      </p:pic>
      <p:pic>
        <p:nvPicPr>
          <p:cNvPr id="44" name="Picture 43" descr="Light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324" y="937370"/>
            <a:ext cx="1120302" cy="905145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3577115" y="986621"/>
            <a:ext cx="17885" cy="3521279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98063" y="1710193"/>
            <a:ext cx="172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.5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5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va_pap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5" y="2343396"/>
            <a:ext cx="8924902" cy="4467319"/>
          </a:xfrm>
          <a:prstGeom prst="rect">
            <a:avLst/>
          </a:prstGeom>
        </p:spPr>
      </p:pic>
      <p:pic>
        <p:nvPicPr>
          <p:cNvPr id="5" name="Picture 4" descr="CovControlPosGo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9" y="1137080"/>
            <a:ext cx="2027994" cy="1474645"/>
          </a:xfrm>
          <a:prstGeom prst="rect">
            <a:avLst/>
          </a:prstGeom>
        </p:spPr>
      </p:pic>
      <p:pic>
        <p:nvPicPr>
          <p:cNvPr id="6" name="Picture 5" descr="CovControlChangedDesi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643" y="1137080"/>
            <a:ext cx="2067803" cy="1474645"/>
          </a:xfrm>
          <a:prstGeom prst="rect">
            <a:avLst/>
          </a:prstGeom>
        </p:spPr>
      </p:pic>
      <p:pic>
        <p:nvPicPr>
          <p:cNvPr id="7" name="Picture 6" descr="CovControlNegGoo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24" y="1137079"/>
            <a:ext cx="1960490" cy="1474644"/>
          </a:xfrm>
          <a:prstGeom prst="rect">
            <a:avLst/>
          </a:prstGeom>
        </p:spPr>
      </p:pic>
      <p:pic>
        <p:nvPicPr>
          <p:cNvPr id="8" name="Picture 7" descr="PosE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46" y="1137079"/>
            <a:ext cx="2027993" cy="1474646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1693646" y="2611725"/>
            <a:ext cx="59137" cy="840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</p:cNvCxnSpPr>
          <p:nvPr/>
        </p:nvCxnSpPr>
        <p:spPr>
          <a:xfrm flipH="1">
            <a:off x="7749932" y="2611723"/>
            <a:ext cx="51637" cy="3202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>
            <a:off x="3741545" y="2611725"/>
            <a:ext cx="944471" cy="858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</p:cNvCxnSpPr>
          <p:nvPr/>
        </p:nvCxnSpPr>
        <p:spPr>
          <a:xfrm>
            <a:off x="5789443" y="2611725"/>
            <a:ext cx="0" cy="840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52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448" y="115469"/>
            <a:ext cx="8873907" cy="6598196"/>
          </a:xfrm>
          <a:prstGeom prst="rect">
            <a:avLst/>
          </a:prstGeom>
          <a:noFill/>
          <a:ln w="762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0805" y="52389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3205" y="56082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5605" y="48229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8523" y="70067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70405" y="57266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5277" y="84124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7677" y="87817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0077" y="79964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22995" y="101802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24877" y="89001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74001" y="7422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26401" y="77920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578801" y="70067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81719" y="91905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83601" y="79104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92567" y="108866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44967" y="112560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97367" y="10470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00285" y="126545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702167" y="113743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5277" y="123712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7677" y="127405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20077" y="119552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2995" y="141390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4877" y="128589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867785" y="103918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20185" y="107611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72585" y="99758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75503" y="121596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77385" y="108795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20185" y="64724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72585" y="68418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24985" y="60565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27903" y="82403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29785" y="69601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805763" y="130704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958163" y="134398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110563" y="126545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13481" y="148383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415363" y="135581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76919" y="46580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9319" y="50273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681719" y="42420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784637" y="64258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986519" y="5145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48448" y="2655774"/>
            <a:ext cx="3480287" cy="3299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717356" y="2655774"/>
            <a:ext cx="4304999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551941" y="2619929"/>
            <a:ext cx="1237069" cy="1616558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717356" y="2655774"/>
            <a:ext cx="1220574" cy="1616558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7930" y="4272332"/>
            <a:ext cx="1451494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389424" y="4272332"/>
            <a:ext cx="0" cy="153408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933085" y="3629009"/>
            <a:ext cx="244580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531882" y="3629009"/>
            <a:ext cx="413724" cy="75879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315691" y="4579454"/>
            <a:ext cx="292256" cy="582243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321033" y="5179584"/>
            <a:ext cx="1612519" cy="1649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33552" y="5179584"/>
            <a:ext cx="0" cy="153408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756493" y="2804234"/>
            <a:ext cx="1402011" cy="1319639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Goal 1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2185127" y="5298994"/>
            <a:ext cx="1402011" cy="1319639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Goal 2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 rot="19287598">
            <a:off x="4279055" y="2086231"/>
            <a:ext cx="700778" cy="2382286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Donut 90"/>
          <p:cNvSpPr/>
          <p:nvPr/>
        </p:nvSpPr>
        <p:spPr>
          <a:xfrm>
            <a:off x="8195946" y="984466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Donut 91"/>
          <p:cNvSpPr/>
          <p:nvPr/>
        </p:nvSpPr>
        <p:spPr>
          <a:xfrm>
            <a:off x="8111281" y="1252792"/>
            <a:ext cx="389467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612690" y="700453"/>
            <a:ext cx="1964264" cy="1589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612690" y="632719"/>
            <a:ext cx="159173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/>
                <a:cs typeface="Arial"/>
              </a:rPr>
              <a:t>Robots</a:t>
            </a:r>
          </a:p>
          <a:p>
            <a:r>
              <a:rPr lang="en-US" sz="1700" dirty="0" smtClean="0">
                <a:latin typeface="Arial"/>
                <a:cs typeface="Arial"/>
              </a:rPr>
              <a:t>Mean Position</a:t>
            </a:r>
          </a:p>
          <a:p>
            <a:r>
              <a:rPr lang="en-US" sz="1700" dirty="0" smtClean="0">
                <a:latin typeface="Arial"/>
                <a:cs typeface="Arial"/>
              </a:rPr>
              <a:t>Covariance</a:t>
            </a:r>
          </a:p>
          <a:p>
            <a:r>
              <a:rPr lang="en-US" sz="1700" dirty="0" smtClean="0">
                <a:latin typeface="Arial"/>
                <a:cs typeface="Arial"/>
              </a:rPr>
              <a:t>Desired </a:t>
            </a:r>
            <a:r>
              <a:rPr lang="en-US" sz="1700" dirty="0" err="1" smtClean="0">
                <a:latin typeface="Arial"/>
                <a:cs typeface="Arial"/>
              </a:rPr>
              <a:t>Cov</a:t>
            </a:r>
            <a:r>
              <a:rPr lang="en-US" sz="1700" dirty="0" smtClean="0">
                <a:latin typeface="Arial"/>
                <a:cs typeface="Arial"/>
              </a:rPr>
              <a:t> A</a:t>
            </a:r>
          </a:p>
          <a:p>
            <a:r>
              <a:rPr lang="en-US" sz="1700" dirty="0" smtClean="0">
                <a:latin typeface="Arial"/>
                <a:cs typeface="Arial"/>
              </a:rPr>
              <a:t>Desired </a:t>
            </a:r>
            <a:r>
              <a:rPr lang="en-US" sz="1700" dirty="0" err="1" smtClean="0">
                <a:latin typeface="Arial"/>
                <a:cs typeface="Arial"/>
              </a:rPr>
              <a:t>Cov</a:t>
            </a:r>
            <a:r>
              <a:rPr lang="en-US" sz="1700" dirty="0" smtClean="0">
                <a:latin typeface="Arial"/>
                <a:cs typeface="Arial"/>
              </a:rPr>
              <a:t> B</a:t>
            </a:r>
          </a:p>
          <a:p>
            <a:r>
              <a:rPr lang="en-US" sz="1700" dirty="0" smtClean="0">
                <a:latin typeface="Arial"/>
                <a:cs typeface="Arial"/>
              </a:rPr>
              <a:t>Goal Regions</a:t>
            </a:r>
          </a:p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8221355" y="754566"/>
            <a:ext cx="152402" cy="170640"/>
          </a:xfrm>
          <a:prstGeom prst="ellipse">
            <a:avLst/>
          </a:prstGeom>
          <a:solidFill>
            <a:srgbClr val="1F497D"/>
          </a:solidFill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onut 97"/>
          <p:cNvSpPr/>
          <p:nvPr/>
        </p:nvSpPr>
        <p:spPr>
          <a:xfrm>
            <a:off x="8111281" y="1521087"/>
            <a:ext cx="389467" cy="211666"/>
          </a:xfrm>
          <a:prstGeom prst="donu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Donut 98"/>
          <p:cNvSpPr/>
          <p:nvPr/>
        </p:nvSpPr>
        <p:spPr>
          <a:xfrm>
            <a:off x="8227523" y="2009725"/>
            <a:ext cx="203199" cy="211666"/>
          </a:xfrm>
          <a:prstGeom prst="donu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Donut 70"/>
          <p:cNvSpPr/>
          <p:nvPr/>
        </p:nvSpPr>
        <p:spPr>
          <a:xfrm>
            <a:off x="8120593" y="1745039"/>
            <a:ext cx="389467" cy="211666"/>
          </a:xfrm>
          <a:prstGeom prst="donu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 rot="1494605">
            <a:off x="1470320" y="3577732"/>
            <a:ext cx="849088" cy="2566332"/>
          </a:xfrm>
          <a:prstGeom prst="ellipse">
            <a:avLst/>
          </a:prstGeom>
          <a:noFill/>
          <a:ln w="7620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456980" y="496574"/>
            <a:ext cx="2382371" cy="105497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Donut 139"/>
          <p:cNvSpPr/>
          <p:nvPr/>
        </p:nvSpPr>
        <p:spPr>
          <a:xfrm>
            <a:off x="1608251" y="889838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3939795" y="222487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4092195" y="226181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744436" y="229257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4347513" y="24016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3828699" y="18995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894267" y="254222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046667" y="25791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199067" y="250063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301985" y="271901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03867" y="259099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4331043" y="323033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4483443" y="326726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4635843" y="318873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4738761" y="340711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904871" y="376207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471557" y="278965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623957" y="282658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454409" y="353513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651466" y="375351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759209" y="362549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951043" y="274149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046667" y="297504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199067" y="289651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301985" y="31148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503867" y="298687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889055" y="401021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41455" y="404715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193855" y="396862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296773" y="418700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498655" y="405898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5041455" y="361828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193855" y="365521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5033888" y="332463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301395" y="45744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5429537" y="45148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3539000" y="2559140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5649576" y="45150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5131833" y="423648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5270523" y="397189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5436633" y="432685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4433961" y="295386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4586361" y="299079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4738761" y="291226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4805907" y="361362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3744436" y="257695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977649" y="542406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2046081" y="393306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697673" y="494570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800591" y="516408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322805" y="442787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347345" y="530465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499745" y="534158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652145" y="526305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755063" y="548143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1831743" y="3797165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480059" y="474059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632459" y="477752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731201" y="45558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834119" y="477427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2036001" y="464625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318853" y="612102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1951833" y="4032755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1136311" y="595979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706343" y="52637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1854567" y="499265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347345" y="570053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499745" y="573746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652145" y="565893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755063" y="587731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330935" y="528421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2020185" y="489439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950703" y="564639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2235555" y="38689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2338473" y="408734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2540355" y="395932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2172585" y="45024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2324985" y="453939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2768921" y="421108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2490873" y="369540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2782185" y="455123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958163" y="51622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021133" y="421535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173533" y="413682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276451" y="435520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2478333" y="42271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1529319" y="432101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1681719" y="435795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834119" y="427942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937037" y="449780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2138919" y="436978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 rot="2797064">
            <a:off x="2785961" y="556528"/>
            <a:ext cx="2382371" cy="1054970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231" idx="2"/>
            <a:endCxn id="246" idx="5"/>
          </p:cNvCxnSpPr>
          <p:nvPr/>
        </p:nvCxnSpPr>
        <p:spPr>
          <a:xfrm>
            <a:off x="3158966" y="218275"/>
            <a:ext cx="922866" cy="9486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3988395" y="1092317"/>
            <a:ext cx="728961" cy="9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Arc 241"/>
          <p:cNvSpPr/>
          <p:nvPr/>
        </p:nvSpPr>
        <p:spPr>
          <a:xfrm>
            <a:off x="3389063" y="920000"/>
            <a:ext cx="901390" cy="31340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/>
          <p:cNvSpPr txBox="1"/>
          <p:nvPr/>
        </p:nvSpPr>
        <p:spPr>
          <a:xfrm>
            <a:off x="5756493" y="4223942"/>
            <a:ext cx="653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A</a:t>
            </a:r>
            <a:endParaRPr lang="en-US" sz="3800" dirty="0"/>
          </a:p>
        </p:txBody>
      </p:sp>
      <p:sp>
        <p:nvSpPr>
          <p:cNvPr id="245" name="TextBox 244"/>
          <p:cNvSpPr txBox="1"/>
          <p:nvPr/>
        </p:nvSpPr>
        <p:spPr>
          <a:xfrm>
            <a:off x="1192478" y="3530410"/>
            <a:ext cx="653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B</a:t>
            </a:r>
          </a:p>
        </p:txBody>
      </p:sp>
      <p:sp>
        <p:nvSpPr>
          <p:cNvPr id="246" name="Donut 245"/>
          <p:cNvSpPr/>
          <p:nvPr/>
        </p:nvSpPr>
        <p:spPr>
          <a:xfrm>
            <a:off x="3908391" y="986216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2" name="Straight Arrow Connector 251"/>
          <p:cNvCxnSpPr/>
          <p:nvPr/>
        </p:nvCxnSpPr>
        <p:spPr>
          <a:xfrm flipV="1">
            <a:off x="4141391" y="939099"/>
            <a:ext cx="821488" cy="25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4971925" y="614218"/>
            <a:ext cx="319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α</a:t>
            </a:r>
            <a:endParaRPr lang="en-US" sz="2800" dirty="0"/>
          </a:p>
        </p:txBody>
      </p:sp>
      <p:sp>
        <p:nvSpPr>
          <p:cNvPr id="255" name="Oval 254"/>
          <p:cNvSpPr/>
          <p:nvPr/>
        </p:nvSpPr>
        <p:spPr>
          <a:xfrm>
            <a:off x="3760045" y="1284540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3912445" y="1206010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2810496" y="15569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56965" y="71748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3199765" y="27677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3352165" y="31371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336481" y="12313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3607483" y="45356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3137743" y="97351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50423" y="1473875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3009669" y="160860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3594943" y="98534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3909453" y="55625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4173909" y="49639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4426235" y="157378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28117" y="144576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3289468" y="53603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4323317" y="104199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3262257" y="75751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4578635" y="118184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3996839" y="168312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4261295" y="162326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>
            <a:off x="4252157" y="18229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4566095" y="171363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2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Control2Tr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34" y="1806738"/>
            <a:ext cx="10273468" cy="52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5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1253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48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904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onut 18"/>
          <p:cNvSpPr/>
          <p:nvPr/>
        </p:nvSpPr>
        <p:spPr>
          <a:xfrm>
            <a:off x="3437729" y="931990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3309" y="804981"/>
            <a:ext cx="3094204" cy="188756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3437729" y="2291226"/>
            <a:ext cx="203199" cy="211666"/>
          </a:xfrm>
          <a:prstGeom prst="donu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336126" y="1869681"/>
            <a:ext cx="30480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336126" y="1476160"/>
            <a:ext cx="30480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3309" y="827988"/>
            <a:ext cx="270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Robot</a:t>
            </a:r>
          </a:p>
          <a:p>
            <a:r>
              <a:rPr lang="en-US" sz="2800" dirty="0" smtClean="0"/>
              <a:t>Bottom Path</a:t>
            </a:r>
          </a:p>
          <a:p>
            <a:r>
              <a:rPr lang="en-US" sz="2800" dirty="0" smtClean="0"/>
              <a:t>Top Path</a:t>
            </a:r>
          </a:p>
          <a:p>
            <a:r>
              <a:rPr lang="en-US" sz="2800" dirty="0" smtClean="0"/>
              <a:t>Goal Positions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246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12025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814404" y="4239572"/>
            <a:ext cx="178856" cy="1118374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5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62984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14404" y="4239572"/>
            <a:ext cx="178856" cy="1118374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993260" y="3881802"/>
            <a:ext cx="89428" cy="357770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20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woR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92171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814404" y="4239572"/>
            <a:ext cx="178856" cy="1118374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993260" y="3881802"/>
            <a:ext cx="89428" cy="357770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082688" y="3345149"/>
            <a:ext cx="178856" cy="536654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27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12531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14404" y="4239572"/>
            <a:ext cx="178856" cy="1118374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993260" y="3881802"/>
            <a:ext cx="89428" cy="35777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2688" y="3184153"/>
            <a:ext cx="178856" cy="69765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837658" y="2271841"/>
            <a:ext cx="2423886" cy="912312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602461" y="2969491"/>
            <a:ext cx="2857416" cy="91231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49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12706</TotalTime>
  <Words>53</Words>
  <Application>Microsoft Macintosh PowerPoint</Application>
  <PresentationFormat>On-screen Show (4:3)</PresentationFormat>
  <Paragraphs>32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27</cp:revision>
  <dcterms:created xsi:type="dcterms:W3CDTF">2015-05-11T16:34:09Z</dcterms:created>
  <dcterms:modified xsi:type="dcterms:W3CDTF">2015-09-21T01:11:57Z</dcterms:modified>
</cp:coreProperties>
</file>